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68" r:id="rId2"/>
    <p:sldId id="353" r:id="rId3"/>
    <p:sldId id="362" r:id="rId4"/>
    <p:sldId id="354" r:id="rId5"/>
    <p:sldId id="358" r:id="rId6"/>
    <p:sldId id="366" r:id="rId7"/>
    <p:sldId id="361" r:id="rId8"/>
    <p:sldId id="363" r:id="rId9"/>
    <p:sldId id="355" r:id="rId10"/>
    <p:sldId id="365" r:id="rId11"/>
    <p:sldId id="3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747"/>
  </p:normalViewPr>
  <p:slideViewPr>
    <p:cSldViewPr>
      <p:cViewPr varScale="1">
        <p:scale>
          <a:sx n="68" d="100"/>
          <a:sy n="68" d="100"/>
        </p:scale>
        <p:origin x="90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3407D-1945-40A3-9483-0F8C3C6B883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ECE9-BB13-4F39-BD12-F37C731A9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72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6000">
              <a:schemeClr val="accent1">
                <a:tint val="44500"/>
                <a:satMod val="160000"/>
              </a:schemeClr>
            </a:gs>
            <a:gs pos="100000">
              <a:schemeClr val="tx2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D350-C145-4622-99E7-8672048609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8753-BCD6-4596-BC24-813F0F82B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3352" y="1412776"/>
            <a:ext cx="1144927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rgbClr val="002060"/>
                </a:solidFill>
                <a:latin typeface="Georgia" pitchFamily="18" charset="0"/>
              </a:rPr>
              <a:t>Вебинар</a:t>
            </a:r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-консультация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«О порядке проведения аттестации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педагогических работников  образовательных организаций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в целях установления квалификационной категории»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Georgia" pitchFamily="18" charset="0"/>
              </a:rPr>
              <a:t>19 октября 2021г. </a:t>
            </a:r>
          </a:p>
          <a:p>
            <a:pPr algn="ctr">
              <a:lnSpc>
                <a:spcPct val="200000"/>
              </a:lnSpc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Центр аттестации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педагогических работников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ГАУ ДПО ИРО РБ 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0DEF811-686B-E84B-BECA-619AD312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3912717" cy="11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7D8ED993-74BE-414A-866B-ACE42806D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8806"/>
          <a:stretch/>
        </p:blipFill>
        <p:spPr bwMode="auto">
          <a:xfrm>
            <a:off x="8544272" y="58473"/>
            <a:ext cx="3539985" cy="11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074" t="18920" r="14881" b="65937"/>
          <a:stretch/>
        </p:blipFill>
        <p:spPr>
          <a:xfrm>
            <a:off x="2711624" y="620688"/>
            <a:ext cx="9001000" cy="1810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350" t="19760" r="15350" b="61760"/>
          <a:stretch/>
        </p:blipFill>
        <p:spPr>
          <a:xfrm>
            <a:off x="2711624" y="2636912"/>
            <a:ext cx="9083490" cy="2172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1424" y="1196752"/>
            <a:ext cx="769121" cy="46085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образец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685" y="276131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Шрифт</a:t>
            </a:r>
            <a:r>
              <a:rPr lang="en-US" sz="2000" dirty="0"/>
              <a:t>:</a:t>
            </a:r>
            <a:r>
              <a:rPr lang="ru-RU" sz="2000" dirty="0" smtClean="0"/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-14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36350" t="36560" r="14826" b="50000"/>
          <a:stretch/>
        </p:blipFill>
        <p:spPr>
          <a:xfrm>
            <a:off x="2629537" y="4941168"/>
            <a:ext cx="920802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99456" y="-105099"/>
            <a:ext cx="9997832" cy="7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3352" y="1412776"/>
            <a:ext cx="1144927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 порядке проведения аттестации педагогических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работников на квалификационную категорию </a:t>
            </a:r>
          </a:p>
          <a:p>
            <a:pPr algn="ctr">
              <a:lnSpc>
                <a:spcPct val="200000"/>
              </a:lnSpc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Основополагающий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нормативный акт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Приказ 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от 07.04.2014 № 276 </a:t>
            </a:r>
            <a:r>
              <a:rPr lang="ru-RU" sz="2800" b="1" dirty="0" err="1">
                <a:solidFill>
                  <a:srgbClr val="FF0000"/>
                </a:solidFill>
                <a:latin typeface="Georgia" pitchFamily="18" charset="0"/>
              </a:rPr>
              <a:t>МОиН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РФ</a:t>
            </a:r>
          </a:p>
          <a:p>
            <a:pPr indent="2598738"/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Приказ от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24.02.2015 № 308 </a:t>
            </a:r>
            <a:r>
              <a:rPr lang="ru-RU" sz="2800" b="1" dirty="0" err="1">
                <a:solidFill>
                  <a:srgbClr val="FF0000"/>
                </a:solidFill>
                <a:latin typeface="Georgia" pitchFamily="18" charset="0"/>
              </a:rPr>
              <a:t>МОиН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РБ</a:t>
            </a:r>
          </a:p>
          <a:p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Отраслевое соглашение между Башкирским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рескомом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Профсоюза работников народного образования и науки РФ и Министерство образования и науки РБ на 2021-2023 годы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(зарегистрировано 09.06.2021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1 в Министерстве семьи, труда 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социальной защиты населения РБ)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DEF811-686B-E84B-BECA-619AD312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3912717" cy="11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D8ED993-74BE-414A-866B-ACE42806D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8806"/>
          <a:stretch/>
        </p:blipFill>
        <p:spPr bwMode="auto">
          <a:xfrm>
            <a:off x="8544272" y="58473"/>
            <a:ext cx="3539985" cy="11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11125"/>
            <a:ext cx="499654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564904"/>
            <a:ext cx="9073008" cy="12453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39" y="5095875"/>
            <a:ext cx="2590800" cy="176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0136" y="636121"/>
            <a:ext cx="361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 продление сроков действия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квалификационной категории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24192" y="5301208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63752" y="5661248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4" y="2110"/>
            <a:ext cx="484195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852936"/>
            <a:ext cx="8687055" cy="12356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39" y="5095875"/>
            <a:ext cx="2590800" cy="17621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048328" y="5373216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35760" y="5782114"/>
            <a:ext cx="3960440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0136" y="636121"/>
            <a:ext cx="361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 продление сроков действия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квалификационной категории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352" y="1642182"/>
            <a:ext cx="352839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дней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Период рассмотрения заявления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1784" y="1628800"/>
            <a:ext cx="352839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дней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Период аттестации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0064" y="3068960"/>
            <a:ext cx="3456384" cy="11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Начало аттестации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Начало экспертизы профессиональной деятельности педагогического работника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68208" y="3076372"/>
            <a:ext cx="4032448" cy="11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Окончание аттестации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Заседание Аттестационной комиссии Министерства  образования   и  науки   РБ   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68208" y="1628800"/>
            <a:ext cx="40324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день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Заседание Аттестационной комиссии Министерства образования и науки РБ</a:t>
            </a:r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 flipV="1">
            <a:off x="3791744" y="2024844"/>
            <a:ext cx="360040" cy="133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631832" y="2038226"/>
            <a:ext cx="360040" cy="133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87688" y="248479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Приказ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от 07.04.2014 № 276 </a:t>
            </a:r>
            <a:r>
              <a:rPr lang="ru-RU" b="1" dirty="0" err="1">
                <a:solidFill>
                  <a:srgbClr val="FF0000"/>
                </a:solidFill>
                <a:latin typeface="Georgia" pitchFamily="18" charset="0"/>
              </a:rPr>
              <a:t>МОиН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56" y="617911"/>
            <a:ext cx="1025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15 декабря 2016 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.- дата предыдущей аттестации педагогического работника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1642182"/>
            <a:ext cx="352839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дней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Период рассмотрения заявления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1784" y="1628800"/>
            <a:ext cx="352839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дней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Период аттестации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51" y="2847010"/>
            <a:ext cx="38323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19 сентября 2021 - 18 октября 2021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0064" y="3788325"/>
            <a:ext cx="3456384" cy="11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Начало аттестации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Начало экспертизы профессиональной деятельности педагогического работника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68208" y="3795737"/>
            <a:ext cx="4032448" cy="1145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Окончание аттестации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Заседание Аттестационной комиссии Министерства  образования   и  науки   РБ   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3792" y="2823566"/>
            <a:ext cx="36967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19 октября 2021 – 16 декабря 2021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80" y="7673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НАПРИМЕР: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968208" y="1628800"/>
            <a:ext cx="40324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день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Заседание Аттестационной комиссии Министерства образования и науки РБ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88288" y="2852936"/>
            <a:ext cx="29667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17 декабря 2021</a:t>
            </a: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в соответствии </a:t>
            </a: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 утвержденным графиком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 flipV="1">
            <a:off x="3791744" y="2024844"/>
            <a:ext cx="360040" cy="133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631832" y="2038226"/>
            <a:ext cx="360040" cy="133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87688" y="248479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Приказ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от 07.04.2014 № 276 </a:t>
            </a:r>
            <a:r>
              <a:rPr lang="ru-RU" b="1" dirty="0" err="1">
                <a:solidFill>
                  <a:srgbClr val="FF0000"/>
                </a:solidFill>
                <a:latin typeface="Georgia" pitchFamily="18" charset="0"/>
              </a:rPr>
              <a:t>МОиН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4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7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-1179512"/>
            <a:ext cx="7416823" cy="1044881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127448" y="620688"/>
            <a:ext cx="35283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1424" y="4365104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3231" y="827420"/>
            <a:ext cx="3295377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Дата регистрации результата предыдущей аттестации </a:t>
            </a:r>
          </a:p>
          <a:p>
            <a:pPr algn="ctr"/>
            <a:r>
              <a:rPr lang="ru-RU" b="1" dirty="0" smtClean="0"/>
              <a:t>20.12.2016 № 1546,</a:t>
            </a:r>
          </a:p>
          <a:p>
            <a:pPr algn="ctr"/>
            <a:r>
              <a:rPr lang="ru-RU" b="1" dirty="0" smtClean="0"/>
              <a:t> высшая, учитель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2723" y="4083459"/>
            <a:ext cx="351140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Дата заседания АК</a:t>
            </a:r>
          </a:p>
          <a:p>
            <a:pPr algn="ctr"/>
            <a:r>
              <a:rPr lang="ru-RU" b="1" dirty="0" smtClean="0"/>
              <a:t> 15 декабря </a:t>
            </a:r>
            <a:r>
              <a:rPr lang="ru-RU" b="1" dirty="0" smtClean="0">
                <a:solidFill>
                  <a:srgbClr val="FF0000"/>
                </a:solidFill>
              </a:rPr>
              <a:t>2016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9" name="Прямая со стрелкой 8"/>
          <p:cNvCxnSpPr>
            <a:stCxn id="10" idx="1"/>
          </p:cNvCxnSpPr>
          <p:nvPr/>
        </p:nvCxnSpPr>
        <p:spPr>
          <a:xfrm flipH="1" flipV="1">
            <a:off x="4655841" y="1124748"/>
            <a:ext cx="3617390" cy="3028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35760" y="4545124"/>
            <a:ext cx="4336963" cy="308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9778063" y="5280583"/>
            <a:ext cx="460064" cy="134076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63508" y="1048303"/>
            <a:ext cx="3454279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Указать занимаемую  </a:t>
            </a:r>
            <a:r>
              <a:rPr lang="ru-RU" dirty="0" smtClean="0"/>
              <a:t>должность </a:t>
            </a:r>
          </a:p>
          <a:p>
            <a:pPr algn="ctr"/>
            <a:r>
              <a:rPr lang="ru-RU" dirty="0" smtClean="0"/>
              <a:t>в родительном падеже </a:t>
            </a:r>
            <a:endParaRPr lang="ru-RU" dirty="0" smtClean="0"/>
          </a:p>
          <a:p>
            <a:pPr algn="ctr"/>
            <a:r>
              <a:rPr lang="ru-RU" dirty="0" smtClean="0"/>
              <a:t>(профиль при наличии)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271501" y="2642183"/>
            <a:ext cx="3454087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Указывает должность по которой</a:t>
            </a:r>
          </a:p>
          <a:p>
            <a:r>
              <a:rPr lang="ru-RU" dirty="0" smtClean="0"/>
              <a:t> планирует аттестоваться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262826" y="3635732"/>
            <a:ext cx="3817436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определяется  с даты </a:t>
            </a:r>
            <a:r>
              <a:rPr lang="ru-RU" dirty="0"/>
              <a:t>заседания предыдущей </a:t>
            </a:r>
            <a:r>
              <a:rPr lang="ru-RU" dirty="0" smtClean="0"/>
              <a:t>АК </a:t>
            </a:r>
            <a:r>
              <a:rPr lang="ru-RU" sz="1400" dirty="0" smtClean="0"/>
              <a:t>(</a:t>
            </a:r>
            <a:r>
              <a:rPr lang="ru-RU" sz="1400" dirty="0" err="1" smtClean="0"/>
              <a:t>ма</a:t>
            </a:r>
            <a:r>
              <a:rPr lang="en-US" sz="1400" dirty="0" smtClean="0"/>
              <a:t>x </a:t>
            </a:r>
            <a:r>
              <a:rPr lang="ba-RU" sz="1400" dirty="0" smtClean="0"/>
              <a:t>5 </a:t>
            </a:r>
            <a:r>
              <a:rPr lang="ru-RU" sz="1400" dirty="0" smtClean="0"/>
              <a:t>лет)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58048" y="5705380"/>
            <a:ext cx="1857542" cy="11079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дата и № </a:t>
            </a:r>
          </a:p>
          <a:p>
            <a:pPr algn="ctr"/>
            <a:r>
              <a:rPr lang="ru-RU" sz="1600" dirty="0" smtClean="0"/>
              <a:t>Приказа </a:t>
            </a:r>
            <a:r>
              <a:rPr lang="ru-RU" sz="1600" dirty="0" err="1" smtClean="0"/>
              <a:t>МОиН</a:t>
            </a:r>
            <a:r>
              <a:rPr lang="ru-RU" sz="1600" dirty="0" smtClean="0"/>
              <a:t> РБ</a:t>
            </a:r>
            <a:r>
              <a:rPr lang="ru-RU" dirty="0" smtClean="0"/>
              <a:t> </a:t>
            </a:r>
            <a:r>
              <a:rPr lang="ru-RU" sz="1600" b="1" dirty="0" smtClean="0"/>
              <a:t>должность</a:t>
            </a:r>
          </a:p>
          <a:p>
            <a:pPr algn="ctr"/>
            <a:r>
              <a:rPr lang="ru-RU" sz="1600" b="1" dirty="0" smtClean="0"/>
              <a:t>категория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22469" y="-83154"/>
            <a:ext cx="3362844" cy="9848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b="1" dirty="0" smtClean="0"/>
              <a:t>на высшую </a:t>
            </a:r>
          </a:p>
          <a:p>
            <a:r>
              <a:rPr lang="ru-RU" b="1" dirty="0" smtClean="0"/>
              <a:t>квалификационную категорию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69317" y="5837257"/>
            <a:ext cx="1810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по </a:t>
            </a:r>
            <a:r>
              <a:rPr lang="ru-RU" dirty="0" smtClean="0"/>
              <a:t>предыдущей </a:t>
            </a:r>
          </a:p>
          <a:p>
            <a:r>
              <a:rPr lang="ru-RU" dirty="0" smtClean="0"/>
              <a:t>аттестации</a:t>
            </a:r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9958460" y="5631631"/>
            <a:ext cx="245431" cy="110973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9436" y="4438405"/>
            <a:ext cx="4325641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Первоначально указывается уровень </a:t>
            </a:r>
            <a:r>
              <a:rPr lang="ru-RU" sz="1400" dirty="0" smtClean="0"/>
              <a:t>(среднее профессиональное, высшие), </a:t>
            </a:r>
            <a:r>
              <a:rPr lang="ru-RU" dirty="0" smtClean="0"/>
              <a:t>а затем наименование ОУ, дата окончания, специальность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" y="-1179512"/>
            <a:ext cx="7721156" cy="1091729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7176120" y="5733256"/>
            <a:ext cx="794231" cy="1665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55840" y="5899829"/>
            <a:ext cx="3265425" cy="494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176120" y="1052736"/>
            <a:ext cx="936104" cy="1428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007768" y="2997105"/>
            <a:ext cx="420114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015880" y="3635732"/>
            <a:ext cx="3193032" cy="1846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875895" y="4356134"/>
            <a:ext cx="3856618" cy="2249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0"/>
            <a:ext cx="49965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0315" y="3212976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заявлению </a:t>
            </a:r>
            <a:r>
              <a:rPr lang="ru-RU" b="1" dirty="0" smtClean="0">
                <a:solidFill>
                  <a:srgbClr val="C00000"/>
                </a:solidFill>
              </a:rPr>
              <a:t>на высшую </a:t>
            </a:r>
            <a:r>
              <a:rPr lang="ru-RU" dirty="0" smtClean="0"/>
              <a:t>аттестационную категорию прилагается </a:t>
            </a:r>
          </a:p>
          <a:p>
            <a:pPr algn="ctr"/>
            <a:r>
              <a:rPr lang="ru-RU" b="1" u="sng" dirty="0" smtClean="0"/>
              <a:t>копия приказа с  приложением</a:t>
            </a:r>
            <a:r>
              <a:rPr lang="ru-RU" dirty="0" smtClean="0"/>
              <a:t>, </a:t>
            </a:r>
          </a:p>
          <a:p>
            <a:pPr algn="ctr"/>
            <a:r>
              <a:rPr lang="ru-RU" b="1" i="1" dirty="0" smtClean="0"/>
              <a:t>заверенная</a:t>
            </a:r>
            <a:r>
              <a:rPr lang="ru-RU" dirty="0" smtClean="0"/>
              <a:t> </a:t>
            </a:r>
            <a:r>
              <a:rPr lang="ru-RU" b="1" i="1" dirty="0"/>
              <a:t>печатью и </a:t>
            </a:r>
            <a:r>
              <a:rPr lang="ru-RU" b="1" i="1" dirty="0" smtClean="0"/>
              <a:t>подписью</a:t>
            </a:r>
            <a:r>
              <a:rPr lang="ru-RU" dirty="0" smtClean="0"/>
              <a:t> (</a:t>
            </a:r>
            <a:r>
              <a:rPr lang="ru-RU" dirty="0"/>
              <a:t>руководителя </a:t>
            </a:r>
            <a:r>
              <a:rPr lang="ru-RU" dirty="0" smtClean="0"/>
              <a:t>ОО </a:t>
            </a:r>
            <a:r>
              <a:rPr lang="ru-RU" dirty="0"/>
              <a:t>или специалиста отдела </a:t>
            </a:r>
            <a:r>
              <a:rPr lang="ru-RU" dirty="0" smtClean="0"/>
              <a:t>образования, курирующего кадровые вопросы)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27848" y="4502493"/>
            <a:ext cx="3170007" cy="11587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52133" y="2667204"/>
            <a:ext cx="14403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C00000"/>
                </a:solidFill>
              </a:rPr>
              <a:t>!</a:t>
            </a:r>
            <a:endParaRPr lang="ru-RU" sz="15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3472" y="2204864"/>
            <a:ext cx="108012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61623" y="1669086"/>
            <a:ext cx="3406385" cy="67196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2851" y="1330504"/>
            <a:ext cx="4143570" cy="64633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ФИО, должность аттестуемого выделить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текстовыделителем</a:t>
            </a:r>
            <a:r>
              <a:rPr lang="ru-RU" dirty="0" smtClean="0"/>
              <a:t> (маркером)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6261" y="2204864"/>
            <a:ext cx="997108" cy="191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004862" y="1669086"/>
            <a:ext cx="1163146" cy="5271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365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Tagir</dc:creator>
  <cp:lastModifiedBy>Маргарита</cp:lastModifiedBy>
  <cp:revision>297</cp:revision>
  <cp:lastPrinted>2021-10-19T05:56:46Z</cp:lastPrinted>
  <dcterms:created xsi:type="dcterms:W3CDTF">2015-09-17T14:04:29Z</dcterms:created>
  <dcterms:modified xsi:type="dcterms:W3CDTF">2021-10-19T08:13:54Z</dcterms:modified>
</cp:coreProperties>
</file>